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Hakgyoansim Bareonbatang R" panose="020B0600000101010101" charset="-127"/>
      <p:regular r:id="rId17"/>
    </p:embeddedFont>
    <p:embeddedFont>
      <p:font typeface="Noto Sans CJK KR Regular" panose="020B0600000101010101" charset="-127"/>
      <p:regular r:id="rId18"/>
    </p:embeddedFont>
    <p:embeddedFont>
      <p:font typeface="Pretendard Light" panose="020B0600000101010101" charset="-127"/>
      <p:regular r:id="rId19"/>
    </p:embeddedFont>
    <p:embeddedFont>
      <p:font typeface="Pretendard Medium" panose="020B0600000101010101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ranklin Gothic Demi" panose="020B070302010202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96" y="8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55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55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55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6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6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1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33500" y="2755900"/>
            <a:ext cx="72517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0000"/>
                </a:solidFill>
                <a:latin typeface="Pretendard Light"/>
              </a:rPr>
              <a:t>2024</a:t>
            </a:r>
            <a:r>
              <a:rPr lang="ko-KR" sz="3700" b="0" i="0" u="none" strike="noStrike" dirty="0">
                <a:solidFill>
                  <a:srgbClr val="000000"/>
                </a:solidFill>
                <a:ea typeface="Pretendard Light"/>
              </a:rPr>
              <a:t>년</a:t>
            </a:r>
            <a:r>
              <a:rPr lang="en-US" sz="3700" b="0" i="0" u="none" strike="noStrike" dirty="0">
                <a:solidFill>
                  <a:srgbClr val="000000"/>
                </a:solidFill>
                <a:latin typeface="Pretendard Light"/>
              </a:rPr>
              <a:t> 8</a:t>
            </a:r>
            <a:r>
              <a:rPr lang="ko-KR" sz="3700" b="0" i="0" u="none" strike="noStrike" dirty="0">
                <a:solidFill>
                  <a:srgbClr val="000000"/>
                </a:solidFill>
                <a:ea typeface="Pretendard Light"/>
              </a:rPr>
              <a:t>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2700" y="3403600"/>
            <a:ext cx="93853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100" b="0" i="0" u="none" strike="noStrike" dirty="0" err="1">
                <a:solidFill>
                  <a:srgbClr val="000000"/>
                </a:solidFill>
                <a:latin typeface="Pretendard Light"/>
              </a:rPr>
              <a:t>Brity</a:t>
            </a:r>
            <a:r>
              <a:rPr lang="en-US" sz="7100" b="0" i="0" u="none" strike="noStrike" dirty="0">
                <a:solidFill>
                  <a:srgbClr val="000000"/>
                </a:solidFill>
                <a:latin typeface="Pretendard Light"/>
              </a:rPr>
              <a:t> RPA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2700" y="4927600"/>
            <a:ext cx="7467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Light"/>
              </a:rPr>
              <a:t>RPA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Light"/>
              </a:rPr>
              <a:t>자동화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7658100"/>
            <a:ext cx="35814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14500" y="7874000"/>
            <a:ext cx="2959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TEAM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정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윤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00" y="6083300"/>
            <a:ext cx="12065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2717800"/>
            <a:ext cx="12065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2717800"/>
            <a:ext cx="12065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4406900"/>
            <a:ext cx="12065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5854700"/>
            <a:ext cx="12065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600" y="7289800"/>
            <a:ext cx="12065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4559300"/>
            <a:ext cx="1333500" cy="40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1600" y="6299200"/>
            <a:ext cx="1333500" cy="406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3100" y="3263900"/>
            <a:ext cx="7620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5722600" y="4140200"/>
            <a:ext cx="5588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379700" y="7213600"/>
            <a:ext cx="12700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57100" y="3314700"/>
            <a:ext cx="1130300" cy="128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57100" y="4914900"/>
            <a:ext cx="1130300" cy="1536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3652500" y="7353300"/>
            <a:ext cx="850900" cy="10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15900" y="7848600"/>
            <a:ext cx="29972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375900" y="7429500"/>
            <a:ext cx="508000" cy="101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400" y="7683500"/>
            <a:ext cx="1333500" cy="40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52200" y="7886700"/>
            <a:ext cx="5334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17600" y="2997200"/>
            <a:ext cx="546100" cy="54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35300" y="3022600"/>
            <a:ext cx="520700" cy="52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22600" y="4737100"/>
            <a:ext cx="533400" cy="533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04900" y="6172200"/>
            <a:ext cx="571500" cy="571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15800" y="7620000"/>
            <a:ext cx="558800" cy="520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12400" y="6324600"/>
            <a:ext cx="596900" cy="6731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1899900" y="4648200"/>
            <a:ext cx="990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Pretendard Medium"/>
              </a:rPr>
              <a:t>SYSTEM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278100" y="6375400"/>
            <a:ext cx="146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Pretendard Medium"/>
              </a:rPr>
              <a:t>DEVELOPMENT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020300" y="7759700"/>
            <a:ext cx="1168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Pretendard Medium"/>
              </a:rPr>
              <a:t>PROPOSAL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000000"/>
                </a:solidFill>
                <a:latin typeface="Pretendard Medium"/>
              </a:rPr>
              <a:t>MIRICOMPANY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1346200"/>
            <a:ext cx="10388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00000"/>
                </a:solidFill>
                <a:ea typeface="Pretendard Light"/>
              </a:rPr>
              <a:t>수행결과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117600"/>
            <a:ext cx="1333500" cy="132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8300" y="1422400"/>
            <a:ext cx="927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1" i="0" u="none" strike="noStrike">
                <a:solidFill>
                  <a:srgbClr val="000000"/>
                </a:solidFill>
                <a:latin typeface="Pretendard Light"/>
              </a:rPr>
              <a:t>03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7327900"/>
            <a:ext cx="11379200" cy="195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3327400"/>
            <a:ext cx="6172200" cy="364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3111500"/>
            <a:ext cx="6172200" cy="4140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98900" y="7658100"/>
            <a:ext cx="92456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정리된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기업의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정보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,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재무제표를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엑셀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그래프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양식에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삽입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PDF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변환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이메일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79900" y="2616200"/>
            <a:ext cx="1574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RPA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카드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23700" y="2641600"/>
            <a:ext cx="1562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변수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1346200"/>
            <a:ext cx="10388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 dirty="0">
                <a:solidFill>
                  <a:srgbClr val="000000"/>
                </a:solidFill>
                <a:ea typeface="Pretendard Light"/>
              </a:rPr>
              <a:t>수행결과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117600"/>
            <a:ext cx="1333500" cy="132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8300" y="1422400"/>
            <a:ext cx="927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1" i="0" u="none" strike="noStrike">
                <a:solidFill>
                  <a:srgbClr val="000000"/>
                </a:solidFill>
                <a:latin typeface="Pretendard Light"/>
              </a:rPr>
              <a:t>03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7327900"/>
            <a:ext cx="11379200" cy="195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3327400"/>
            <a:ext cx="6172200" cy="364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3136900"/>
            <a:ext cx="6172200" cy="383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98900" y="8064500"/>
            <a:ext cx="9245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기업별로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반복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작업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79900" y="2616200"/>
            <a:ext cx="1574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RPA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카드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23700" y="2641600"/>
            <a:ext cx="1562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변수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568700"/>
            <a:ext cx="4406900" cy="440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1435100"/>
            <a:ext cx="1270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Light"/>
              </a:rPr>
              <a:t>04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2832100"/>
            <a:ext cx="8242300" cy="605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3517900"/>
            <a:ext cx="4368800" cy="450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900" y="4152900"/>
            <a:ext cx="3238500" cy="323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4826000"/>
            <a:ext cx="5588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10800000">
            <a:off x="3022600" y="6057900"/>
            <a:ext cx="2489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11500" y="5562600"/>
            <a:ext cx="2273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1" i="0" u="none" strike="noStrike">
                <a:solidFill>
                  <a:srgbClr val="000000"/>
                </a:solidFill>
                <a:ea typeface="Pretendard Light"/>
              </a:rPr>
              <a:t>완성도</a:t>
            </a:r>
            <a:r>
              <a:rPr lang="en-US" sz="23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Light"/>
              </a:rPr>
              <a:t>평가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3700" y="4254500"/>
            <a:ext cx="5600700" cy="444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78200" y="1358900"/>
            <a:ext cx="9613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 dirty="0">
                <a:solidFill>
                  <a:srgbClr val="000000"/>
                </a:solidFill>
                <a:ea typeface="Pretendard Light"/>
              </a:rPr>
              <a:t>자체평가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22600" y="6235700"/>
            <a:ext cx="246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1" i="0" u="none" strike="noStrike">
                <a:solidFill>
                  <a:srgbClr val="000000"/>
                </a:solidFill>
                <a:ea typeface="Noto Sans CJK KR Regular"/>
              </a:rPr>
              <a:t>손우영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3000" y="3149600"/>
            <a:ext cx="6223000" cy="590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프로젝트는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Noto Sans CJK KR Regular"/>
              </a:rPr>
              <a:t>Brity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RPA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활용하여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기업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재무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데이터의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수집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분석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보고서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생성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메일링까지의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자동화하는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성공하였으며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이를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업무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효율성과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정확성을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크게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향상시킬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있었습니다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프로젝트는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초기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계획한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목표를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대부분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달성하였으며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RPA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도입을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반복적인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작업에서의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오류를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줄이고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시간과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비용을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절감하는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성과를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거두었습니다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ctr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Noto Sans CJK KR Regular"/>
              </a:rPr>
              <a:t>SendMain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카드에서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SMTP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포트번호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송신자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수신자를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설정하고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제목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내용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첨부파일을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포함하여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전송하는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방법을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알게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프로젝트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진행중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일부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메일이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전송되지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않는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문제가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발생하였습니다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Noto Sans CJK KR Regular"/>
              </a:rPr>
              <a:t>SendMain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카드의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 err="1">
                <a:solidFill>
                  <a:srgbClr val="000000"/>
                </a:solidFill>
                <a:ea typeface="Noto Sans CJK KR Regular"/>
              </a:rPr>
              <a:t>오류메세지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분석을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통해서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메일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서버에서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반복적인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메일전송을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방지한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 err="1">
                <a:solidFill>
                  <a:srgbClr val="000000"/>
                </a:solidFill>
                <a:ea typeface="Noto Sans CJK KR Regular"/>
              </a:rPr>
              <a:t>알게되었으며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이를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방지하기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테스트시에는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700" b="0" i="0" u="none" strike="noStrike" dirty="0" err="1">
                <a:solidFill>
                  <a:srgbClr val="000000"/>
                </a:solidFill>
                <a:latin typeface="Noto Sans CJK KR Regular"/>
              </a:rPr>
              <a:t>SendMain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카드를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비활성화하여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필요시에만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메일이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전송되도록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구성하였습니다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ctr">
              <a:lnSpc>
                <a:spcPct val="99600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프로젝트에서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RPA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프로그램을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기업의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정보와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재무제표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가져와서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기업의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메일로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기업정보와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재무제표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전송하는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프로세스에서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엑셀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활용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기술의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어려움으로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완성도가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부족한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기업의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재무제표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피벗차트를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구성하였다고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생각합니다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기업의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재무제표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수집하고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가공하여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메일을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전송하는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개별적으로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구현한점이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아쉬웠습니다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ctr">
              <a:lnSpc>
                <a:spcPct val="99600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향후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프로젝트에서는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유지보수성을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고려하여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비슷한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묶어서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 err="1">
                <a:solidFill>
                  <a:srgbClr val="000000"/>
                </a:solidFill>
                <a:ea typeface="Noto Sans CJK KR Regular"/>
              </a:rPr>
              <a:t>모듈화할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것이며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더욱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발전한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기술적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역량을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바탕으로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보다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 err="1">
                <a:solidFill>
                  <a:srgbClr val="000000"/>
                </a:solidFill>
                <a:ea typeface="Noto Sans CJK KR Regular"/>
              </a:rPr>
              <a:t>완성도있는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자동화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솔루션을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구축할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것입니다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2755900"/>
            <a:ext cx="3327400" cy="67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" y="1117600"/>
            <a:ext cx="1333500" cy="132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073400" y="2946400"/>
            <a:ext cx="2438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완성도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Noto Sans CJK KR Regular"/>
              </a:rPr>
              <a:t>평가</a:t>
            </a:r>
            <a:r>
              <a:rPr lang="en-US" sz="1700" b="0" i="0" u="none" strike="noStrike" dirty="0">
                <a:solidFill>
                  <a:srgbClr val="000000"/>
                </a:solidFill>
                <a:latin typeface="Noto Sans CJK KR Regular"/>
              </a:rPr>
              <a:t> : 90/100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568700"/>
            <a:ext cx="4406900" cy="440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1435100"/>
            <a:ext cx="1270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Light"/>
              </a:rPr>
              <a:t>04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2832100"/>
            <a:ext cx="8242300" cy="605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3517900"/>
            <a:ext cx="4368800" cy="450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900" y="4152900"/>
            <a:ext cx="3238500" cy="323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4826000"/>
            <a:ext cx="5588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10800000">
            <a:off x="3022600" y="6057900"/>
            <a:ext cx="2489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11500" y="5562600"/>
            <a:ext cx="2273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1" i="0" u="none" strike="noStrike">
                <a:solidFill>
                  <a:srgbClr val="000000"/>
                </a:solidFill>
                <a:ea typeface="Pretendard Light"/>
              </a:rPr>
              <a:t>완성도</a:t>
            </a:r>
            <a:r>
              <a:rPr lang="en-US" sz="23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Light"/>
              </a:rPr>
              <a:t>평가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3700" y="4254500"/>
            <a:ext cx="5600700" cy="444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78200" y="1358900"/>
            <a:ext cx="9613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 dirty="0">
                <a:solidFill>
                  <a:srgbClr val="000000"/>
                </a:solidFill>
                <a:ea typeface="Pretendard Light"/>
              </a:rPr>
              <a:t>자체평가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22600" y="6235700"/>
            <a:ext cx="246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임정호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3000" y="3149600"/>
            <a:ext cx="6223000" cy="541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RPA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프로젝트와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사업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보고서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배울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있었습니다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 RPA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프로젝트에서는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Brity RPA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직접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구축하고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활용하며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자동화의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적용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방법을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익혔습니다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반복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작업의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시간을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줄이는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성과를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보았으나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객체지향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언어와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RPA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카드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사용에서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예상치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못한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제약이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있었던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점을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, RPA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구현이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단순히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자동화의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기계적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넘어서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세심한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주의와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깊은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이해가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필요하다는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깨달았습니다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특히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자동화가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원활히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진행되지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않았던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부분에서는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향후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RPA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기술에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지속적인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학습과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개선이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필요하다는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교훈을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얻었습니다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사업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보고서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프로젝트에서는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출처를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조사하고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공신력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출처에서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정확한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추출하였습니다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정제하고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분석에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적합한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형태로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가공하여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명확한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보고서를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작성하는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집중했습니다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팀원들과의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주기적인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소통을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진행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상황을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공유하고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의견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차이를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조율하며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협력적인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작업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환경을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조성했습니다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 Brity RPA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자동화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도구를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엑셀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PPT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효율적으로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처리하며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객체지향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언어를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활용하여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처리의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정확성과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업무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효율성을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높일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있었습니다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이러한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기술적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접근은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복잡한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간편하게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처리하고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오류를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줄이는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도움이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되었으며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향후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유사한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작업에서도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높은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수준의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성과를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지속적으로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기초를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마련했습니다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두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가지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프로젝트를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얻은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경험은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기술적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역량을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강화하는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도움이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되었으며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앞으로도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지속적인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학습과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개선을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나은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결과를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이루기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기초가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2755900"/>
            <a:ext cx="3327400" cy="67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" y="1117600"/>
            <a:ext cx="1333500" cy="132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073400" y="2946400"/>
            <a:ext cx="2438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완성도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평가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: 90/100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568700"/>
            <a:ext cx="4406900" cy="440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1435100"/>
            <a:ext cx="1270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Light"/>
              </a:rPr>
              <a:t>04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2832100"/>
            <a:ext cx="8242300" cy="605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3517900"/>
            <a:ext cx="4368800" cy="450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900" y="4152900"/>
            <a:ext cx="3238500" cy="323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4826000"/>
            <a:ext cx="5588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10800000">
            <a:off x="3022600" y="6057900"/>
            <a:ext cx="2489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11500" y="5562600"/>
            <a:ext cx="2273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1" i="0" u="none" strike="noStrike">
                <a:solidFill>
                  <a:srgbClr val="000000"/>
                </a:solidFill>
                <a:ea typeface="Pretendard Light"/>
              </a:rPr>
              <a:t>완성도</a:t>
            </a:r>
            <a:r>
              <a:rPr lang="en-US" sz="23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Light"/>
              </a:rPr>
              <a:t>평가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3700" y="4254500"/>
            <a:ext cx="5600700" cy="444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78200" y="1358900"/>
            <a:ext cx="9613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00000"/>
                </a:solidFill>
                <a:ea typeface="Pretendard Light"/>
              </a:rPr>
              <a:t>자체평가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22600" y="6235700"/>
            <a:ext cx="246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김홍윤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20300" y="3162300"/>
            <a:ext cx="6235700" cy="513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프로젝트에서는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집중을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했다고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생각을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하지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않습니다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RPA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자동화에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대해는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활용되는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곳이나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효과에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대해서는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알고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있었지만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Brity RPA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직접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구축하여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사용하는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방법을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알고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반복작업의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시간을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줄이는걸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보고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배웠습니다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기존에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계속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해왔던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프로젝트에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비해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객체지향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언어를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사용하는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일이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많지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않아서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처음에는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쉽게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생각했으나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RPA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카드를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사용할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제약이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걸리는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부분이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중간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중간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있어서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쉽게만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생각했던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제가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안일하고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배움에는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끝이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없다는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배웠습니다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자동화라는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명칭에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맞게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부드러운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전개를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원하고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구축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했으나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버벅이는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부분이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있었고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RPA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지속적으로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배운다면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인건비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절약을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원하는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회사의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입장에선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최고의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인재가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될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것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같습니다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2755900"/>
            <a:ext cx="3327400" cy="67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" y="1117600"/>
            <a:ext cx="1333500" cy="132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073400" y="2921000"/>
            <a:ext cx="2438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완성도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평가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: 85/100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0" y="7518400"/>
            <a:ext cx="35814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58700" y="7721600"/>
            <a:ext cx="2959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TEAM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정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86900" y="2844800"/>
            <a:ext cx="70612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0200" b="1" i="0" u="none" strike="noStrike">
                <a:solidFill>
                  <a:srgbClr val="000000"/>
                </a:solidFill>
                <a:ea typeface="Pretendard Light"/>
              </a:rPr>
              <a:t>감사합니다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41100" y="4800600"/>
            <a:ext cx="5232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MINI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22100" y="5130800"/>
            <a:ext cx="4470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Brity RPA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6083300"/>
            <a:ext cx="12065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17800"/>
            <a:ext cx="1206500" cy="120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717800"/>
            <a:ext cx="12065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406900"/>
            <a:ext cx="12065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854700"/>
            <a:ext cx="12065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7289800"/>
            <a:ext cx="12065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559300"/>
            <a:ext cx="1333500" cy="406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0" y="6299200"/>
            <a:ext cx="13335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63900"/>
            <a:ext cx="7620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7188200" y="4140200"/>
            <a:ext cx="5588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845300" y="7213600"/>
            <a:ext cx="12700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2700" y="3314700"/>
            <a:ext cx="11303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4914900"/>
            <a:ext cx="1130300" cy="1536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092700" y="7404100"/>
            <a:ext cx="901700" cy="10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1500" y="7848600"/>
            <a:ext cx="3073400" cy="10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828800" y="7416800"/>
            <a:ext cx="533400" cy="10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7683500"/>
            <a:ext cx="1333500" cy="406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7800" y="7886700"/>
            <a:ext cx="5334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3200" y="2997200"/>
            <a:ext cx="546100" cy="54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0900" y="3022600"/>
            <a:ext cx="5207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00" y="4737100"/>
            <a:ext cx="533400" cy="533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0500" y="6172200"/>
            <a:ext cx="5715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81400" y="7620000"/>
            <a:ext cx="558800" cy="52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78000" y="6324600"/>
            <a:ext cx="596900" cy="673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3365500" y="4648200"/>
            <a:ext cx="9906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Pretendard Medium"/>
              </a:rPr>
              <a:t>SYSTEM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43700" y="6375400"/>
            <a:ext cx="146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Pretendard Medium"/>
              </a:rPr>
              <a:t>DEVELOPMENT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85900" y="7759700"/>
            <a:ext cx="1168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Pretendard Medium"/>
              </a:rPr>
              <a:t>PROPOSAL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20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3670300"/>
            <a:ext cx="3657600" cy="496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3670300"/>
            <a:ext cx="3657600" cy="496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00" y="3670300"/>
            <a:ext cx="3657600" cy="496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700" y="3670300"/>
            <a:ext cx="3657600" cy="496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60500" y="1625600"/>
            <a:ext cx="1358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 dirty="0">
                <a:solidFill>
                  <a:srgbClr val="000000"/>
                </a:solidFill>
                <a:latin typeface="Pretendard Light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8200" y="1346200"/>
            <a:ext cx="9271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1" i="0" u="none" strike="noStrike" dirty="0">
                <a:solidFill>
                  <a:srgbClr val="000000"/>
                </a:solidFill>
                <a:ea typeface="Pretendard Light"/>
              </a:rPr>
              <a:t>목차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4953000"/>
            <a:ext cx="457200" cy="45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600" y="4876800"/>
            <a:ext cx="5207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00" y="4813300"/>
            <a:ext cx="495300" cy="55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3500" y="4851400"/>
            <a:ext cx="5715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09700" y="3886200"/>
            <a:ext cx="66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1" i="0" u="none" strike="noStrike">
                <a:solidFill>
                  <a:srgbClr val="000000"/>
                </a:solidFill>
                <a:latin typeface="Pretendard Light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35600" y="3898900"/>
            <a:ext cx="66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1" i="0" u="none" strike="noStrike">
                <a:solidFill>
                  <a:srgbClr val="000000"/>
                </a:solidFill>
                <a:latin typeface="Pretendard Light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1500" y="3886200"/>
            <a:ext cx="66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1" i="0" u="none" strike="noStrike">
                <a:solidFill>
                  <a:srgbClr val="000000"/>
                </a:solidFill>
                <a:latin typeface="Pretendard Light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7400" y="3886200"/>
            <a:ext cx="66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1" i="0" u="none" strike="noStrike">
                <a:solidFill>
                  <a:srgbClr val="000000"/>
                </a:solidFill>
                <a:latin typeface="Pretendard Light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3900" y="5803900"/>
            <a:ext cx="2463800" cy="393700"/>
          </a:xfrm>
          <a:prstGeom prst="rect">
            <a:avLst/>
          </a:prstGeom>
          <a:effectLst>
            <a:outerShdw dist="1428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Light"/>
              </a:rPr>
              <a:t>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44700" y="6451600"/>
            <a:ext cx="2184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Light"/>
              </a:rPr>
              <a:t>Project Overview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3100" y="7137400"/>
            <a:ext cx="2451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Light"/>
              </a:rPr>
              <a:t>프로젝트의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Light"/>
              </a:rPr>
              <a:t>주제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Light"/>
              </a:rPr>
              <a:t> ,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Light"/>
              </a:rPr>
              <a:t>선정배경</a:t>
            </a:r>
          </a:p>
          <a:p>
            <a:pPr lvl="0" algn="l">
              <a:lnSpc>
                <a:spcPct val="123669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Light"/>
              </a:rPr>
              <a:t>프로젝트의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Light"/>
              </a:rPr>
              <a:t>목적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57900" y="5803900"/>
            <a:ext cx="2463800" cy="393700"/>
          </a:xfrm>
          <a:prstGeom prst="rect">
            <a:avLst/>
          </a:prstGeom>
          <a:effectLst>
            <a:outerShdw dist="1428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1" i="0" u="none" strike="noStrike">
                <a:solidFill>
                  <a:srgbClr val="000000"/>
                </a:solidFill>
                <a:ea typeface="Pretendard Light"/>
              </a:rPr>
              <a:t>팀구성</a:t>
            </a:r>
            <a:r>
              <a:rPr lang="en-US" sz="22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1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83300" y="6324600"/>
            <a:ext cx="200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Light"/>
              </a:rPr>
              <a:t>Team Composition and Roles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83300" y="7137400"/>
            <a:ext cx="2451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팀내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직급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2366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구성원의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71100" y="5803900"/>
            <a:ext cx="246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Light"/>
              </a:rPr>
              <a:t>개발절차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Light"/>
              </a:rPr>
              <a:t>수행결과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71100" y="6324600"/>
            <a:ext cx="2006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Light"/>
              </a:rPr>
              <a:t>Development Process and Results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71100" y="7137400"/>
            <a:ext cx="2451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프로젝트의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개발절차</a:t>
            </a:r>
          </a:p>
          <a:p>
            <a:pPr lvl="0" algn="l">
              <a:lnSpc>
                <a:spcPct val="12366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단계별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수행결과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84300" y="5803900"/>
            <a:ext cx="246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1" i="0" u="none" strike="noStrike">
                <a:solidFill>
                  <a:srgbClr val="000000"/>
                </a:solidFill>
                <a:ea typeface="Pretendard Light"/>
              </a:rPr>
              <a:t>자체평가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84300" y="6451600"/>
            <a:ext cx="200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Self-Evaluation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84300" y="7137400"/>
            <a:ext cx="2451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MINI PROJECT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l">
              <a:lnSpc>
                <a:spcPct val="12366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구성원의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 dirty="0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 dirty="0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 dirty="0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 dirty="0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 dirty="0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 dirty="0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244600"/>
            <a:ext cx="1638300" cy="162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3263900"/>
            <a:ext cx="3619500" cy="345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3568700"/>
            <a:ext cx="3454400" cy="219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5003800"/>
            <a:ext cx="2565400" cy="220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4800" y="2616200"/>
            <a:ext cx="4622800" cy="165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7000" y="5003800"/>
            <a:ext cx="3619500" cy="2209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36700" y="1612900"/>
            <a:ext cx="1143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700" b="1" i="0" u="none" strike="noStrike">
                <a:solidFill>
                  <a:srgbClr val="000000"/>
                </a:solidFill>
                <a:latin typeface="Pretendard Light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00400" y="1625600"/>
            <a:ext cx="6184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dirty="0">
                <a:solidFill>
                  <a:srgbClr val="000000"/>
                </a:solidFill>
                <a:ea typeface="Pretendard Light"/>
              </a:rPr>
              <a:t>사용</a:t>
            </a:r>
            <a:r>
              <a:rPr lang="en-US" sz="46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600" b="0" i="0" u="none" strike="noStrike" dirty="0">
                <a:solidFill>
                  <a:srgbClr val="000000"/>
                </a:solidFill>
                <a:ea typeface="Pretendard Light"/>
              </a:rPr>
              <a:t>프로그램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870200"/>
            <a:ext cx="14084300" cy="6464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1244600"/>
            <a:ext cx="1638300" cy="162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36700" y="1612900"/>
            <a:ext cx="1143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700" b="1" i="0" u="none" strike="noStrike">
                <a:solidFill>
                  <a:srgbClr val="000000"/>
                </a:solidFill>
                <a:latin typeface="Pretendard Light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00400" y="1625600"/>
            <a:ext cx="6184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46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600" b="1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67100" y="3238500"/>
            <a:ext cx="12725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A4CA8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3A4CA8"/>
                </a:solidFill>
                <a:latin typeface="Franklin Gothic Demi" panose="020B0703020102020204" pitchFamily="34" charset="0"/>
                <a:ea typeface="Hallym Gothic Regular"/>
              </a:rPr>
              <a:t>주제</a:t>
            </a:r>
          </a:p>
          <a:p>
            <a:pPr lvl="0" algn="l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     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자동화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프로그램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RPA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를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활용하여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자료수집</a:t>
            </a:r>
          </a:p>
          <a:p>
            <a:pPr marL="342900" lvl="0" indent="-342900" algn="l">
              <a:lnSpc>
                <a:spcPct val="99600"/>
              </a:lnSpc>
              <a:buClr>
                <a:srgbClr val="3A4CA8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3A4CA8"/>
                </a:solidFill>
                <a:latin typeface="Franklin Gothic Demi" panose="020B0703020102020204" pitchFamily="34" charset="0"/>
                <a:ea typeface="Hallym Gothic Regular"/>
              </a:rPr>
              <a:t>선정배경</a:t>
            </a:r>
          </a:p>
          <a:p>
            <a:pPr lvl="0" algn="l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     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정보를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가져와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보고서를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작성해야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하는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업무에서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데이터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틀이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     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같다면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자동화를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통해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데이터를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수집</a:t>
            </a:r>
          </a:p>
          <a:p>
            <a:pPr marL="342900" lvl="0" indent="-342900" algn="l">
              <a:lnSpc>
                <a:spcPct val="99600"/>
              </a:lnSpc>
              <a:buClr>
                <a:srgbClr val="3A4CA8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3A4CA8"/>
                </a:solidFill>
                <a:latin typeface="Franklin Gothic Demi" panose="020B0703020102020204" pitchFamily="34" charset="0"/>
                <a:ea typeface="Hallym Gothic Regular"/>
              </a:rPr>
              <a:t>프로젝트</a:t>
            </a:r>
            <a:r>
              <a:rPr lang="en-US" sz="3600" b="0" i="0" u="none" strike="noStrike" dirty="0">
                <a:solidFill>
                  <a:srgbClr val="3A4CA8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3A4CA8"/>
                </a:solidFill>
                <a:latin typeface="Franklin Gothic Demi" panose="020B0703020102020204" pitchFamily="34" charset="0"/>
                <a:ea typeface="Hallym Gothic Regular"/>
              </a:rPr>
              <a:t>목적</a:t>
            </a:r>
          </a:p>
          <a:p>
            <a:pPr lvl="0" algn="l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     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반복적으로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데이터를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수집해야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하는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분야에서의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시간</a:t>
            </a:r>
          </a:p>
          <a:p>
            <a:pPr lvl="0" algn="l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     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단축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및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오류</a:t>
            </a: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r>
              <a:rPr lang="ko-KR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  <a:ea typeface="Hallym Gothic Regular"/>
              </a:rPr>
              <a:t>최소화</a:t>
            </a:r>
          </a:p>
          <a:p>
            <a:pPr lvl="0" algn="l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Franklin Gothic Demi" panose="020B0703020102020204" pitchFamily="34" charset="0"/>
              </a:rPr>
              <a:t>    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946900"/>
            <a:ext cx="17145000" cy="2590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1244600"/>
            <a:ext cx="16383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022600"/>
            <a:ext cx="4572000" cy="365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700" y="3022600"/>
            <a:ext cx="5080000" cy="365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12600" y="3009900"/>
            <a:ext cx="5092700" cy="3670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" y="1612900"/>
            <a:ext cx="1143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700" b="1" i="0" u="none" strike="noStrike">
                <a:solidFill>
                  <a:srgbClr val="000000"/>
                </a:solidFill>
                <a:latin typeface="Pretendard Light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00400" y="1625600"/>
            <a:ext cx="6184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1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46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600" b="1" i="0" u="none" strike="noStrike">
                <a:solidFill>
                  <a:srgbClr val="000000"/>
                </a:solidFill>
                <a:ea typeface="Pretendard Light"/>
              </a:rPr>
              <a:t>근거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200" y="7251700"/>
            <a:ext cx="15976600" cy="210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공기업과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사기업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RPA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의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도입은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업무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효율성을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극대화하고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,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비용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절감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및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오류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감소에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기여하고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있습니다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.</a:t>
            </a:r>
          </a:p>
          <a:p>
            <a:pPr lvl="0" algn="ctr">
              <a:lnSpc>
                <a:spcPct val="99600"/>
              </a:lnSpc>
            </a:pP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공기업은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대규모의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행정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업무를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자동화하여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서비스의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질을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높이고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사기업은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생산성과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고객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만족도를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향상시키는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데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 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중점을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두고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있습니다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. </a:t>
            </a:r>
          </a:p>
          <a:p>
            <a:pPr lvl="0" algn="ctr">
              <a:lnSpc>
                <a:spcPct val="99600"/>
              </a:lnSpc>
            </a:pP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이러한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RPA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의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성공적인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활용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사례는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앞으로도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다양한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산업에서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지속적으로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확대될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것으로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보이며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기업의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디지털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전환을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 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가속화하는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중요한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요소로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자리잡을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Hakgyoansim Bareonbatang R"/>
              </a:rPr>
              <a:t>것입니다</a:t>
            </a:r>
            <a:r>
              <a:rPr lang="en-US" sz="2700" b="1" i="0" u="none" strike="noStrike">
                <a:solidFill>
                  <a:srgbClr val="000000"/>
                </a:solidFill>
                <a:latin typeface="Hakgyoansim Bareonbatang 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1346200"/>
            <a:ext cx="10388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1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44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400" b="1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44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400" b="1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44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400" b="1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3670300"/>
            <a:ext cx="4927600" cy="4965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30500" y="4584700"/>
            <a:ext cx="2044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Light"/>
              </a:rPr>
              <a:t>손우영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3200" y="5308600"/>
            <a:ext cx="200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700" b="1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팀장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7400" y="5905500"/>
            <a:ext cx="36449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팀원들의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업무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분담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지시</a:t>
            </a:r>
          </a:p>
          <a:p>
            <a:pPr lvl="0" algn="l">
              <a:lnSpc>
                <a:spcPct val="123669"/>
              </a:lnSpc>
            </a:pP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GitHub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HTML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주소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연결</a:t>
            </a:r>
          </a:p>
          <a:p>
            <a:pPr lvl="0" algn="l">
              <a:lnSpc>
                <a:spcPct val="123669"/>
              </a:lnSpc>
            </a:pP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RPA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엑셀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정리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구조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생성</a:t>
            </a:r>
          </a:p>
          <a:p>
            <a:pPr lvl="0" algn="l">
              <a:lnSpc>
                <a:spcPct val="123669"/>
              </a:lnSpc>
            </a:pP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RPA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정리된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엑셀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파일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메일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전송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구조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생성</a:t>
            </a:r>
            <a:br>
              <a:rPr lang="ko-KR" sz="1700" b="1" i="0" u="none" strike="noStrike">
                <a:solidFill>
                  <a:srgbClr val="000000"/>
                </a:solidFill>
                <a:ea typeface="Pretendard Light"/>
              </a:rPr>
            </a:b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PPT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수정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정리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3670300"/>
            <a:ext cx="4927600" cy="4965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861300" y="4584700"/>
            <a:ext cx="2552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Light"/>
              </a:rPr>
              <a:t>임정호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40700" y="5308600"/>
            <a:ext cx="200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700" b="1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팀원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66000" y="5905500"/>
            <a:ext cx="3683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기업에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수집</a:t>
            </a:r>
          </a:p>
          <a:p>
            <a:pPr lvl="0" algn="l">
              <a:lnSpc>
                <a:spcPct val="123669"/>
              </a:lnSpc>
            </a:pP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RPA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기업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재무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시각화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HTML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초안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제작</a:t>
            </a:r>
          </a:p>
          <a:p>
            <a:pPr lvl="0" algn="l">
              <a:lnSpc>
                <a:spcPct val="123669"/>
              </a:lnSpc>
            </a:pP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재무제표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피벗테이플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그래프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생성</a:t>
            </a:r>
          </a:p>
          <a:p>
            <a:pPr lvl="0" algn="l">
              <a:lnSpc>
                <a:spcPct val="123669"/>
              </a:lnSpc>
            </a:pP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PPT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수정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정리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0" y="3670300"/>
            <a:ext cx="4927600" cy="4965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347700" y="4584700"/>
            <a:ext cx="2400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Light"/>
              </a:rPr>
              <a:t>김홍윤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38200" y="5308600"/>
            <a:ext cx="2006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700" b="1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팀원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38100" y="5905500"/>
            <a:ext cx="3822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RPA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활용하여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vscode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html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실행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흐름도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작성</a:t>
            </a:r>
          </a:p>
          <a:p>
            <a:pPr lvl="0" algn="l">
              <a:lnSpc>
                <a:spcPct val="123669"/>
              </a:lnSpc>
            </a:pP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PPT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수정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1700" b="1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Light"/>
              </a:rPr>
              <a:t>정리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1117600"/>
            <a:ext cx="1409700" cy="130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898900"/>
            <a:ext cx="520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1346200"/>
            <a:ext cx="10388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00000"/>
                </a:solidFill>
                <a:ea typeface="Pretendard Light"/>
              </a:rPr>
              <a:t>개발절차</a:t>
            </a:r>
            <a:r>
              <a:rPr lang="en-US" sz="4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4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Pretendard Light"/>
              </a:rPr>
              <a:t>수행과정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117600"/>
            <a:ext cx="1333500" cy="132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0" y="2971800"/>
            <a:ext cx="14008100" cy="561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38300" y="1422400"/>
            <a:ext cx="927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1" i="0" u="none" strike="noStrike">
                <a:solidFill>
                  <a:srgbClr val="000000"/>
                </a:solidFill>
                <a:latin typeface="Pretendard Light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1346200"/>
            <a:ext cx="10388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00000"/>
                </a:solidFill>
                <a:ea typeface="Pretendard Light"/>
              </a:rPr>
              <a:t>수행결과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117600"/>
            <a:ext cx="1333500" cy="132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2755900"/>
            <a:ext cx="6858000" cy="4775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38300" y="1422400"/>
            <a:ext cx="927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1" i="0" u="none" strike="noStrike">
                <a:solidFill>
                  <a:srgbClr val="000000"/>
                </a:solidFill>
                <a:latin typeface="Pretendard Light"/>
              </a:rPr>
              <a:t>03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7327900"/>
            <a:ext cx="11379200" cy="195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300" y="2565400"/>
            <a:ext cx="5067300" cy="182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2300" y="4572000"/>
            <a:ext cx="5067300" cy="2641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98900" y="7835900"/>
            <a:ext cx="92456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Brity RPA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VScode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실행시켜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HTML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26100" y="2603500"/>
            <a:ext cx="1574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RPA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카드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41400" y="3225800"/>
            <a:ext cx="1562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변수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41400" y="5448300"/>
            <a:ext cx="1879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HTML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코드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1346200"/>
            <a:ext cx="10388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00000"/>
                </a:solidFill>
                <a:ea typeface="Pretendard Light"/>
              </a:rPr>
              <a:t>수행결과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900" y="876300"/>
            <a:ext cx="266700" cy="16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087600" y="876300"/>
            <a:ext cx="12573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TEAM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손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정</a:t>
            </a:r>
            <a:r>
              <a:rPr lang="en-US" sz="11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Pretendard Medium"/>
              </a:rPr>
              <a:t>윤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117600"/>
            <a:ext cx="1333500" cy="132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8300" y="1422400"/>
            <a:ext cx="927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1" i="0" u="none" strike="noStrike">
                <a:solidFill>
                  <a:srgbClr val="000000"/>
                </a:solidFill>
                <a:latin typeface="Pretendard Light"/>
              </a:rPr>
              <a:t>03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7327900"/>
            <a:ext cx="11379200" cy="195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" y="3314700"/>
            <a:ext cx="7658100" cy="364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6800" y="3314700"/>
            <a:ext cx="6172200" cy="3644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98900" y="8064500"/>
            <a:ext cx="9245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2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차원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배열의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엑셀에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입력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79900" y="2616200"/>
            <a:ext cx="1574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RPA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카드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23700" y="2641600"/>
            <a:ext cx="1562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변수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908</Words>
  <Application>Microsoft Office PowerPoint</Application>
  <PresentationFormat>사용자 지정</PresentationFormat>
  <Paragraphs>137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Noto Sans CJK KR Regular</vt:lpstr>
      <vt:lpstr>Calibri</vt:lpstr>
      <vt:lpstr>Hakgyoansim Bareonbatang R</vt:lpstr>
      <vt:lpstr>Pretendard Medium</vt:lpstr>
      <vt:lpstr>Arial</vt:lpstr>
      <vt:lpstr>Pretendard Light</vt:lpstr>
      <vt:lpstr>Franklin Gothic Demi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2C000014</dc:creator>
  <cp:lastModifiedBy>2C000013</cp:lastModifiedBy>
  <cp:revision>5</cp:revision>
  <dcterms:created xsi:type="dcterms:W3CDTF">2006-08-16T00:00:00Z</dcterms:created>
  <dcterms:modified xsi:type="dcterms:W3CDTF">2024-08-21T08:01:04Z</dcterms:modified>
</cp:coreProperties>
</file>